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CE935-52E4-4F14-826D-20A568D66E33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B6328-E7F6-40BB-A0E8-0A68AB57F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60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B6328-E7F6-40BB-A0E8-0A68AB57F92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83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701744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955" y="308007"/>
            <a:ext cx="1853345" cy="1341236"/>
          </a:xfrm>
          <a:prstGeom prst="rect">
            <a:avLst/>
          </a:prstGeom>
        </p:spPr>
      </p:pic>
      <p:pic>
        <p:nvPicPr>
          <p:cNvPr id="5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4437112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Шамсутдинов </a:t>
            </a:r>
            <a:r>
              <a:rPr lang="ru-RU" sz="2800" b="1" i="1" dirty="0">
                <a:latin typeface="+mj-lt"/>
              </a:rPr>
              <a:t>Г</a:t>
            </a:r>
            <a:r>
              <a:rPr lang="ru-RU" sz="2800" b="1" i="1" dirty="0" smtClean="0">
                <a:latin typeface="+mj-lt"/>
              </a:rPr>
              <a:t>али </a:t>
            </a:r>
            <a:r>
              <a:rPr lang="ru-RU" sz="2800" b="1" i="1" dirty="0" err="1" smtClean="0">
                <a:latin typeface="+mj-lt"/>
              </a:rPr>
              <a:t>Нуруллович</a:t>
            </a:r>
            <a:r>
              <a:rPr lang="ru-RU" sz="2800" b="1" i="1" dirty="0" smtClean="0">
                <a:latin typeface="+mj-lt"/>
              </a:rPr>
              <a:t>,</a:t>
            </a:r>
            <a:endParaRPr lang="ru-RU" sz="2800" b="1" i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5596" y="5272244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Чистопольский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с.Кутлушкино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6183307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22.05.1915-22.07.1944</a:t>
            </a:r>
            <a:endParaRPr lang="ru-RU" sz="2000" dirty="0"/>
          </a:p>
        </p:txBody>
      </p:sp>
      <p:pic>
        <p:nvPicPr>
          <p:cNvPr id="1026" name="Picture 2" descr="Shamsutdinov 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624" y="540208"/>
            <a:ext cx="2880320" cy="389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46675" y="2708920"/>
            <a:ext cx="38872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Танк Шамсутдинова, ворвавшись в полосу немецких укреплений, подавил несколько орудий и пулемётов, истребил много живой силы врага. За эти боевые подвиги Гали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Нуруллович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был удостоен ордена Красной Звезды, в представлении Шамсутдинова к награде командир танкового батальона гвардии капитан Рыбаков написал: «Гвардии лейтенант Шамсутдинов при </a:t>
            </a:r>
            <a:r>
              <a:rPr lang="ru-RU" dirty="0">
                <a:latin typeface="Monotype Corsiva" panose="03010101010201010101" pitchFamily="66" charset="0"/>
              </a:rPr>
              <a:t>форсировании 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Днепра и взятии Киева проявил себя мужественным и волевым командиром, личным примером способствовал достижению успеха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»;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31722" y="1639090"/>
            <a:ext cx="39022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Киевской-стратегической наступательной операции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и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освобождении </a:t>
            </a:r>
            <a:r>
              <a:rPr lang="ru-RU" dirty="0">
                <a:latin typeface="Monotype Corsiva" panose="03010101010201010101" pitchFamily="66" charset="0"/>
              </a:rPr>
              <a:t>Киева,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участвовали в атаке с зажжёнными фарами в ночь с 5 на 6 ноября 1943 года.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pic>
        <p:nvPicPr>
          <p:cNvPr id="5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509120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Яницкий</a:t>
            </a:r>
            <a:r>
              <a:rPr lang="ru-RU" sz="2800" b="1" i="1" dirty="0" smtClean="0">
                <a:latin typeface="+mj-lt"/>
              </a:rPr>
              <a:t> Василий Иванович</a:t>
            </a:r>
            <a:endParaRPr lang="ru-RU" sz="2800" b="1" i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9652" y="5259755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Лениногорский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с.Старый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Куак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9652" y="6102292"/>
            <a:ext cx="2844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1704.1907-12.09.1957</a:t>
            </a:r>
            <a:endParaRPr lang="ru-RU" sz="2000" dirty="0"/>
          </a:p>
        </p:txBody>
      </p:sp>
      <p:pic>
        <p:nvPicPr>
          <p:cNvPr id="2050" name="Picture 2" descr="Yanitsky Vas I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22" y="390335"/>
            <a:ext cx="2967118" cy="410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22035" y="1639090"/>
            <a:ext cx="40324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В одном из боёв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Яницкий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вёл группу бомбардировщиков на боевое задание. В районе населённого пункта Перелазовский немецкое командование сосредоточило несколько дивизий, усиленных большим количеством танков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..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При подходе к цели ведущая девятка бомбардировщиков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Яницкого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легла на боевой курс. Зенитная артиллерия противника открыла яростный огонь. Когда были открыты бомбовые люки, зенитный снаряд прошил пол в кабине Василия и осколок попал ему в левую руку. Превозмогая боль, он продолжал вести самолёт и вывел группу на цель. Ведомые даже не подозревали о том, что их командир ранен.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Мужество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и лётное мастерство лейтенанта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Яницкого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стали примером для лётчиков полка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..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1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1315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pic>
        <p:nvPicPr>
          <p:cNvPr id="1026" name="Picture 2" descr="Чекин Борис Сергеевич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280831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4581128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Чекин</a:t>
            </a:r>
          </a:p>
          <a:p>
            <a:pPr algn="ctr"/>
            <a:r>
              <a:rPr lang="ru-RU" sz="2800" b="1" i="1" dirty="0" smtClean="0">
                <a:latin typeface="+mj-lt"/>
              </a:rPr>
              <a:t> Борис Сергеевич,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374579"/>
            <a:ext cx="3969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Новошешминский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с. Слобода Волчья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6128631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5.03.1922-20.01.2009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69534" y="1883961"/>
            <a:ext cx="35601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13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февраля 1945 года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Чекин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совершил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154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успешно выполненных боевых вылета, в результате которых лично им уничтожено 22 танка, 6 автомашин, 47 повозок с грузами, 2 бронемашины противника, повреждено 5 дзотов, подавлен огонь 19 артбатарей, 37 точек зенитной и малокалиберной зенитной артиллерии, 8 миномётных батарей, взорвано 3 склада с боеприпасами.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Указом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Президиума Верховного Совета СССР от 19 апреля 1945 года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присвоено звание Героя Советского союза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42667"/>
            <a:ext cx="1853345" cy="1341236"/>
          </a:xfrm>
          <a:prstGeom prst="rect">
            <a:avLst/>
          </a:prstGeom>
        </p:spPr>
      </p:pic>
      <p:pic>
        <p:nvPicPr>
          <p:cNvPr id="2050" name="Picture 2" descr="Картинки по запросу &quot;чирков михаил алексеевич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40" y="620688"/>
            <a:ext cx="3247257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6388" y="4694780"/>
            <a:ext cx="3626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Чирков </a:t>
            </a:r>
          </a:p>
          <a:p>
            <a:pPr algn="ctr"/>
            <a:r>
              <a:rPr lang="ru-RU" sz="2800" b="1" i="1" dirty="0" smtClean="0"/>
              <a:t>Михаил Алексеевич,</a:t>
            </a:r>
            <a:endParaRPr lang="ru-RU" sz="28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6237703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1898-3.02.1945</a:t>
            </a:r>
            <a:endParaRPr lang="ru-RU" sz="20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044" y="5489325"/>
            <a:ext cx="4846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Камско-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Устьинский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п.Кирельское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28011" y="1844824"/>
            <a:ext cx="38764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    Телефонист </a:t>
            </a:r>
            <a:r>
              <a:rPr lang="ru-RU" dirty="0">
                <a:latin typeface="Monotype Corsiva" panose="03010101010201010101" pitchFamily="66" charset="0"/>
              </a:rPr>
              <a:t>167-го </a:t>
            </a:r>
            <a:r>
              <a:rPr lang="ru-RU" dirty="0" smtClean="0">
                <a:latin typeface="Monotype Corsiva" panose="03010101010201010101" pitchFamily="66" charset="0"/>
              </a:rPr>
              <a:t>лёгкого артиллерийского </a:t>
            </a:r>
            <a:r>
              <a:rPr lang="ru-RU" dirty="0">
                <a:latin typeface="Monotype Corsiva" panose="03010101010201010101" pitchFamily="66" charset="0"/>
              </a:rPr>
              <a:t>полка (23-я стрелковая дивизия 47-й армии). В составе войск Воронежского, 1-го Украинского, 2-го и 1-го Белорусских </a:t>
            </a:r>
            <a:r>
              <a:rPr lang="ru-RU" dirty="0" smtClean="0">
                <a:latin typeface="Monotype Corsiva" panose="03010101010201010101" pitchFamily="66" charset="0"/>
              </a:rPr>
              <a:t>фронтов . Проявил </a:t>
            </a:r>
            <a:r>
              <a:rPr lang="ru-RU" dirty="0">
                <a:latin typeface="Monotype Corsiva" panose="03010101010201010101" pitchFamily="66" charset="0"/>
              </a:rPr>
              <a:t>героизм в одном из боёв в сентябре 1943: под огнём противника проложил кабельную линию через реку Днепр и обеспечил связь командования с разведывательными группами на правом берегу; помогал корректировать огонь советских артиллеристов, участвовал в отражении контратак врага на плацдарме. </a:t>
            </a:r>
            <a:r>
              <a:rPr lang="ru-RU" dirty="0" smtClean="0">
                <a:latin typeface="Monotype Corsiva" panose="03010101010201010101" pitchFamily="66" charset="0"/>
              </a:rPr>
              <a:t> </a:t>
            </a:r>
          </a:p>
          <a:p>
            <a:pPr algn="just"/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  Награждён </a:t>
            </a:r>
            <a:r>
              <a:rPr lang="ru-RU" dirty="0">
                <a:latin typeface="Monotype Corsiva" panose="03010101010201010101" pitchFamily="66" charset="0"/>
              </a:rPr>
              <a:t>орденами </a:t>
            </a:r>
            <a:r>
              <a:rPr lang="ru-RU" b="1" dirty="0">
                <a:latin typeface="Monotype Corsiva" panose="03010101010201010101" pitchFamily="66" charset="0"/>
              </a:rPr>
              <a:t>Ленина, Красного Знамени, Красной Звезды</a:t>
            </a:r>
            <a:r>
              <a:rPr lang="ru-RU" dirty="0">
                <a:latin typeface="Monotype Corsiva" panose="03010101010201010101" pitchFamily="66" charset="0"/>
              </a:rPr>
              <a:t>, медалями. </a:t>
            </a:r>
            <a:endParaRPr lang="ru-RU" dirty="0">
              <a:solidFill>
                <a:srgbClr val="222222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3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6816" y="4702541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Чулков Алексей Петрович,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794" y="5502759"/>
            <a:ext cx="4340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Алексеевский р-н,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с. Юхмачи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8763" y="6138279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30.04.1908-7.11.1942</a:t>
            </a:r>
            <a:endParaRPr lang="ru-RU" sz="2000" dirty="0"/>
          </a:p>
        </p:txBody>
      </p:sp>
      <p:pic>
        <p:nvPicPr>
          <p:cNvPr id="3074" name="Picture 2" descr="Картинки по запросу &quot;чулков алексей петрович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93" y="712810"/>
            <a:ext cx="2974365" cy="398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21180" y="1663000"/>
            <a:ext cx="353966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         Боевое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мастерство и умелая плодотворная политработа лётчика, старшего политрука Алексея Чулкова были высоко оценены командованием. Он был награждён орденом Красного Знамени, ему было присвоено воинское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звание батальонного комиссара.</a:t>
            </a:r>
          </a:p>
          <a:p>
            <a:pPr algn="just"/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        В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боях Великой Отечественной войны с первых дней. К ноябрю 1942 года заместитель командира эскадрильи по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политической части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751-го авиаполка 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майор Алексей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Чулков совершил 114 боевых вылетов на бомбардировку военно-промышленных объектов в глубоком тылу противника и его войск на переднем крае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. </a:t>
            </a:r>
            <a:endParaRPr lang="ru-RU" b="0" i="0" dirty="0">
              <a:solidFill>
                <a:srgbClr val="222222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75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929" y="329501"/>
            <a:ext cx="1853345" cy="13412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4075" y="4769122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Чунтонов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>
                <a:latin typeface="+mj-lt"/>
              </a:rPr>
              <a:t>Н</a:t>
            </a:r>
            <a:r>
              <a:rPr lang="ru-RU" sz="2800" b="1" i="1" dirty="0" smtClean="0">
                <a:latin typeface="+mj-lt"/>
              </a:rPr>
              <a:t>иколай Григорьевич,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556089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г</a:t>
            </a:r>
            <a:r>
              <a:rPr lang="ru-RU" sz="2400" b="1" i="1" dirty="0" smtClean="0">
                <a:solidFill>
                  <a:srgbClr val="FF0000"/>
                </a:solidFill>
              </a:rPr>
              <a:t>. Казань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2107" y="6022557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22.05.1925-17.06.1977</a:t>
            </a:r>
            <a:endParaRPr lang="ru-RU" sz="2000" dirty="0"/>
          </a:p>
        </p:txBody>
      </p:sp>
      <p:pic>
        <p:nvPicPr>
          <p:cNvPr id="4098" name="Picture 2" descr="Chuntonov 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79"/>
            <a:ext cx="2760241" cy="411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61339" y="1682078"/>
            <a:ext cx="3566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В Красную Армию был призван в январе 1943 года. После окончания военного пехотного училища был отправлен на фронт, служил наводчиком орудия в артиллерийском дивизионе. В ноябре 1943 года на Украине, под городом </a:t>
            </a:r>
            <a:r>
              <a:rPr lang="ru-RU" b="1" dirty="0" smtClean="0">
                <a:latin typeface="Monotype Corsiva" panose="03010101010201010101" pitchFamily="66" charset="0"/>
              </a:rPr>
              <a:t>Фастова</a:t>
            </a:r>
            <a:r>
              <a:rPr lang="ru-RU" b="1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при отражении атак противника Николай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Чунтонов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подбил несколько немецких орудий и уничтожил большое количество вражеских солдат.</a:t>
            </a:r>
          </a:p>
          <a:p>
            <a:pPr algn="just"/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Член </a:t>
            </a:r>
            <a:r>
              <a:rPr lang="ru-RU" dirty="0">
                <a:latin typeface="Monotype Corsiva" panose="03010101010201010101" pitchFamily="66" charset="0"/>
              </a:rPr>
              <a:t>КПСС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с </a:t>
            </a:r>
            <a:r>
              <a:rPr lang="ru-RU" dirty="0">
                <a:latin typeface="Monotype Corsiva" panose="03010101010201010101" pitchFamily="66" charset="0"/>
              </a:rPr>
              <a:t>1944 года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. В </a:t>
            </a:r>
            <a:r>
              <a:rPr lang="ru-RU" dirty="0">
                <a:latin typeface="Monotype Corsiva" panose="03010101010201010101" pitchFamily="66" charset="0"/>
              </a:rPr>
              <a:t>1945 году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Н. Г. 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Чунтонов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окончил Хабаровское артиллерийское училище, участвовал в войне с Японией. В </a:t>
            </a:r>
            <a:r>
              <a:rPr lang="ru-RU" b="1" dirty="0">
                <a:latin typeface="Monotype Corsiva" panose="03010101010201010101" pitchFamily="66" charset="0"/>
              </a:rPr>
              <a:t>1955 году </a:t>
            </a:r>
            <a:r>
              <a:rPr lang="ru-RU" b="1" dirty="0" smtClean="0">
                <a:latin typeface="Monotype Corsiva" panose="03010101010201010101" pitchFamily="66" charset="0"/>
              </a:rPr>
              <a:t>старший </a:t>
            </a:r>
            <a:r>
              <a:rPr lang="ru-RU" b="1" dirty="0">
                <a:latin typeface="Monotype Corsiva" panose="03010101010201010101" pitchFamily="66" charset="0"/>
              </a:rPr>
              <a:t>лейтенант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Чунтонов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ушёл в запас.</a:t>
            </a:r>
            <a:endParaRPr lang="ru-RU" b="0" i="0" dirty="0">
              <a:solidFill>
                <a:srgbClr val="222222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19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4653136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Шабалин Борис Сергеевич,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550872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г</a:t>
            </a:r>
            <a:r>
              <a:rPr lang="ru-RU" sz="2400" b="1" i="1" dirty="0" smtClean="0">
                <a:solidFill>
                  <a:srgbClr val="FF0000"/>
                </a:solidFill>
              </a:rPr>
              <a:t>. Елабуга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5982157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2.01.1916-24.09.1962</a:t>
            </a:r>
            <a:endParaRPr lang="ru-RU" sz="2000" dirty="0"/>
          </a:p>
        </p:txBody>
      </p:sp>
      <p:pic>
        <p:nvPicPr>
          <p:cNvPr id="5122" name="Picture 2" descr="Шабалин Борис Сергеевич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03" y="437587"/>
            <a:ext cx="284296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71999" y="1614564"/>
            <a:ext cx="40722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К </a:t>
            </a:r>
            <a:r>
              <a:rPr lang="ru-RU" dirty="0" err="1" smtClean="0">
                <a:solidFill>
                  <a:srgbClr val="222222"/>
                </a:solidFill>
                <a:latin typeface="Monotype Corsiva" panose="03010101010201010101" pitchFamily="66" charset="0"/>
              </a:rPr>
              <a:t>омандир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роты средних танков 1-го танкового батальона старший лейтенант Шабалин особо отличился в октябре 1944 года в </a:t>
            </a:r>
            <a:r>
              <a:rPr lang="ru-RU" dirty="0">
                <a:latin typeface="Monotype Corsiva" panose="03010101010201010101" pitchFamily="66" charset="0"/>
              </a:rPr>
              <a:t>боях по освобождению Советской Прибалтики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. 7 октября, ведя разведку в местечке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Жораны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, уничтожил 2 пушки, несколько автомашин и до 20 солдат противника, участвовал в боях в районе </a:t>
            </a:r>
            <a:r>
              <a:rPr lang="ru-RU" dirty="0" err="1">
                <a:latin typeface="Monotype Corsiva" panose="03010101010201010101" pitchFamily="66" charset="0"/>
              </a:rPr>
              <a:t>Плунгяны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. 10 октября рота Шабалина, действуя в передовом отряде и ведя разведку на левом фланге, первым ворвалась в приморский город </a:t>
            </a:r>
            <a:r>
              <a:rPr lang="ru-RU" dirty="0" err="1">
                <a:latin typeface="Monotype Corsiva" panose="03010101010201010101" pitchFamily="66" charset="0"/>
              </a:rPr>
              <a:t>Поланген</a:t>
            </a:r>
            <a:r>
              <a:rPr lang="ru-RU" dirty="0">
                <a:latin typeface="Monotype Corsiva" panose="03010101010201010101" pitchFamily="66" charset="0"/>
              </a:rPr>
              <a:t>,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разгромив оборону противника, вышла к морю, тем самым обеспечила выход основных сил других частей на побережье Балтийского моря. В этих боях уничтожил 15 танков, 40 повозок с военным имуществом и 45 автомашин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противника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18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4365104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Шагвалеев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Галимзян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Нургаязович</a:t>
            </a:r>
            <a:r>
              <a:rPr lang="ru-RU" sz="2800" b="1" i="1" dirty="0" smtClean="0">
                <a:latin typeface="+mj-lt"/>
              </a:rPr>
              <a:t>,</a:t>
            </a:r>
            <a:endParaRPr lang="ru-RU" sz="2800" b="1" i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522920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Алексеевский р-он,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с.Тат.Тюгульбаево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6060197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23.12.1919-24.05.1982</a:t>
            </a:r>
            <a:endParaRPr lang="ru-RU" sz="2000" dirty="0"/>
          </a:p>
        </p:txBody>
      </p:sp>
      <p:pic>
        <p:nvPicPr>
          <p:cNvPr id="6146" name="Picture 2" descr="Shagvaleev 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803" y="449464"/>
            <a:ext cx="2647586" cy="391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701206" y="1639090"/>
            <a:ext cx="39421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В 1941 году был призван в </a:t>
            </a:r>
            <a:r>
              <a:rPr lang="ru-RU" dirty="0">
                <a:latin typeface="Monotype Corsiva" panose="03010101010201010101" pitchFamily="66" charset="0"/>
              </a:rPr>
              <a:t>Красную Армию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и октября того же года участвовал в боях с немецко-фашистскими захватчиками.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На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установленных им минах подорвался не один вражеский танк. Самоотверженная работа бойца была отмечена медалью «За отвагу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».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24296" y="3528286"/>
            <a:ext cx="4186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Ефрейтор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Шагвалеев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с возгласом «За Родину!» первым выскочил на берег и вступил в рукопашную схватку с фашистами. За ним устремился весь десант. 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143" y="4586485"/>
            <a:ext cx="4248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Указом Президиума </a:t>
            </a:r>
            <a:r>
              <a:rPr lang="ru-RU" b="1" dirty="0">
                <a:latin typeface="Monotype Corsiva" panose="03010101010201010101" pitchFamily="66" charset="0"/>
              </a:rPr>
              <a:t>Верховного Совета </a:t>
            </a:r>
            <a:r>
              <a:rPr lang="ru-RU" b="1" u="sng" dirty="0">
                <a:latin typeface="Monotype Corsiva" panose="03010101010201010101" pitchFamily="66" charset="0"/>
              </a:rPr>
              <a:t>СССР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от 24 марта 1945 года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ефрейтору </a:t>
            </a:r>
            <a:r>
              <a:rPr lang="ru-RU" dirty="0" smtClean="0">
                <a:solidFill>
                  <a:srgbClr val="222222"/>
                </a:solidFill>
                <a:latin typeface="Monotype Corsiva" panose="03010101010201010101" pitchFamily="66" charset="0"/>
              </a:rPr>
              <a:t>присвоено 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звание 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 </a:t>
            </a:r>
            <a:r>
              <a:rPr lang="ru-RU" dirty="0">
                <a:latin typeface="Monotype Corsiva" panose="03010101010201010101" pitchFamily="66" charset="0"/>
              </a:rPr>
              <a:t>с</a:t>
            </a:r>
            <a:r>
              <a:rPr lang="ru-RU" b="1" dirty="0">
                <a:latin typeface="Monotype Corsiva" panose="03010101010201010101" pitchFamily="66" charset="0"/>
              </a:rPr>
              <a:t> вручением ордена Ленина </a:t>
            </a:r>
            <a:r>
              <a:rPr lang="ru-RU" dirty="0">
                <a:latin typeface="Monotype Corsiva" panose="03010101010201010101" pitchFamily="66" charset="0"/>
              </a:rPr>
              <a:t>и</a:t>
            </a:r>
            <a:r>
              <a:rPr lang="ru-RU" b="1" dirty="0">
                <a:latin typeface="Monotype Corsiva" panose="03010101010201010101" pitchFamily="66" charset="0"/>
              </a:rPr>
              <a:t> медали «Золотая </a:t>
            </a:r>
            <a:r>
              <a:rPr lang="ru-RU" b="1" dirty="0" smtClean="0">
                <a:latin typeface="Monotype Corsiva" panose="03010101010201010101" pitchFamily="66" charset="0"/>
              </a:rPr>
              <a:t>Звезда».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404664"/>
            <a:ext cx="1853345" cy="1341236"/>
          </a:xfrm>
          <a:prstGeom prst="rect">
            <a:avLst/>
          </a:prstGeom>
        </p:spPr>
      </p:pic>
      <p:pic>
        <p:nvPicPr>
          <p:cNvPr id="3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80312" y="32950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4293096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Шаймарданов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Закий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Шаймарданович</a:t>
            </a:r>
            <a:r>
              <a:rPr lang="ru-RU" sz="2800" b="1" i="1" dirty="0" smtClean="0">
                <a:latin typeface="+mj-lt"/>
              </a:rPr>
              <a:t>,</a:t>
            </a:r>
            <a:endParaRPr lang="ru-RU" sz="2800" b="1" i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5240018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Рыбнослободской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с.Биектау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6082704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13.07.1923-29.01.1967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46090" y="1835387"/>
            <a:ext cx="39345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В </a:t>
            </a:r>
            <a:r>
              <a:rPr lang="ru-RU" dirty="0">
                <a:latin typeface="Monotype Corsiva" panose="03010101010201010101" pitchFamily="66" charset="0"/>
              </a:rPr>
              <a:t>Красной Армии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с марта 1942 года. В действующей армии с августа 1942 года. Наводчик орудия 32-го гвардейского артиллерийского полка (</a:t>
            </a:r>
            <a:r>
              <a:rPr lang="ru-RU" dirty="0">
                <a:latin typeface="Monotype Corsiva" panose="03010101010201010101" pitchFamily="66" charset="0"/>
              </a:rPr>
              <a:t>13-я гвардейская стрелковая дивизия, 5-я </a:t>
            </a:r>
            <a:r>
              <a:rPr lang="ru-RU" dirty="0" smtClean="0">
                <a:latin typeface="Monotype Corsiva" panose="03010101010201010101" pitchFamily="66" charset="0"/>
              </a:rPr>
              <a:t>гвардейская</a:t>
            </a:r>
          </a:p>
          <a:p>
            <a:r>
              <a:rPr lang="ru-RU" dirty="0" smtClean="0">
                <a:latin typeface="Monotype Corsiva" panose="03010101010201010101" pitchFamily="66" charset="0"/>
              </a:rPr>
              <a:t>армия</a:t>
            </a:r>
            <a:r>
              <a:rPr lang="ru-RU" dirty="0">
                <a:latin typeface="Monotype Corsiva" panose="03010101010201010101" pitchFamily="66" charset="0"/>
              </a:rPr>
              <a:t>, 2-й Украинский фронт)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, гвардии сержант.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Закий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Шаймарданов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отличился в боях 6 января 1944 года у села </a:t>
            </a:r>
            <a:r>
              <a:rPr lang="ru-RU" dirty="0" err="1">
                <a:solidFill>
                  <a:srgbClr val="222222"/>
                </a:solidFill>
                <a:latin typeface="Monotype Corsiva" panose="03010101010201010101" pitchFamily="66" charset="0"/>
              </a:rPr>
              <a:t>Субботица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 (под городом </a:t>
            </a:r>
            <a:r>
              <a:rPr lang="ru-RU" dirty="0">
                <a:latin typeface="Monotype Corsiva" panose="03010101010201010101" pitchFamily="66" charset="0"/>
              </a:rPr>
              <a:t>Корсунь-Шевченковский)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. Оставшись один у орудия, прямой наводкой уничтожил 2 вражеских танка и 4 БТР, помогая стрелкам удержать занятые позиции.</a:t>
            </a:r>
          </a:p>
          <a:p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Звание </a:t>
            </a:r>
            <a:r>
              <a:rPr lang="ru-RU" b="1" dirty="0">
                <a:latin typeface="Monotype Corsiva" panose="03010101010201010101" pitchFamily="66" charset="0"/>
              </a:rPr>
              <a:t>Героя Советского Союза</a:t>
            </a:r>
            <a:r>
              <a:rPr lang="ru-RU" dirty="0">
                <a:solidFill>
                  <a:srgbClr val="222222"/>
                </a:solidFill>
                <a:latin typeface="Monotype Corsiva" panose="03010101010201010101" pitchFamily="66" charset="0"/>
              </a:rPr>
              <a:t> присвоено 13 сентября 1944 года.</a:t>
            </a:r>
            <a:endParaRPr lang="ru-RU" b="0" i="0" dirty="0">
              <a:solidFill>
                <a:srgbClr val="222222"/>
              </a:solidFill>
              <a:effectLst/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Shaymardanov Z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96" y="460663"/>
            <a:ext cx="2758659" cy="38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7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652</Words>
  <Application>Microsoft Office PowerPoint</Application>
  <PresentationFormat>Экран (4:3)</PresentationFormat>
  <Paragraphs>60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39</cp:revision>
  <cp:lastPrinted>2020-01-29T07:13:06Z</cp:lastPrinted>
  <dcterms:created xsi:type="dcterms:W3CDTF">2020-01-29T06:14:22Z</dcterms:created>
  <dcterms:modified xsi:type="dcterms:W3CDTF">2020-02-26T08:14:53Z</dcterms:modified>
</cp:coreProperties>
</file>